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  <p:sldMasterId id="2147483918" r:id="rId2"/>
    <p:sldMasterId id="2147483930" r:id="rId3"/>
  </p:sldMasterIdLst>
  <p:notesMasterIdLst>
    <p:notesMasterId r:id="rId37"/>
  </p:notesMasterIdLst>
  <p:sldIdLst>
    <p:sldId id="307" r:id="rId4"/>
    <p:sldId id="306" r:id="rId5"/>
    <p:sldId id="268" r:id="rId6"/>
    <p:sldId id="311" r:id="rId7"/>
    <p:sldId id="258" r:id="rId8"/>
    <p:sldId id="316" r:id="rId9"/>
    <p:sldId id="267" r:id="rId10"/>
    <p:sldId id="312" r:id="rId11"/>
    <p:sldId id="313" r:id="rId12"/>
    <p:sldId id="282" r:id="rId13"/>
    <p:sldId id="276" r:id="rId14"/>
    <p:sldId id="271" r:id="rId15"/>
    <p:sldId id="278" r:id="rId16"/>
    <p:sldId id="309" r:id="rId17"/>
    <p:sldId id="286" r:id="rId18"/>
    <p:sldId id="287" r:id="rId19"/>
    <p:sldId id="273" r:id="rId20"/>
    <p:sldId id="315" r:id="rId21"/>
    <p:sldId id="302" r:id="rId22"/>
    <p:sldId id="317" r:id="rId23"/>
    <p:sldId id="319" r:id="rId24"/>
    <p:sldId id="318" r:id="rId25"/>
    <p:sldId id="289" r:id="rId26"/>
    <p:sldId id="320" r:id="rId27"/>
    <p:sldId id="321" r:id="rId28"/>
    <p:sldId id="322" r:id="rId29"/>
    <p:sldId id="325" r:id="rId30"/>
    <p:sldId id="290" r:id="rId31"/>
    <p:sldId id="323" r:id="rId32"/>
    <p:sldId id="326" r:id="rId33"/>
    <p:sldId id="327" r:id="rId34"/>
    <p:sldId id="296" r:id="rId35"/>
    <p:sldId id="30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5CF3AE-41D3-4827-9FE8-CFDE3BC9E540}" type="datetimeFigureOut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4DC38D2-705B-4F67-8667-5D271A9FF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90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75A8396-CE8F-4F7A-8B9C-B01CD0D144AD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3413B4D-AAE9-444A-8B02-28BCD231D3B6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00BF297-E4CB-4B15-A405-3543888BF8E3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0B3AF1-19B7-41A0-AD2B-4DDCB827B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57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9A68-A672-4920-A6B8-A90020A3FEC5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5BFD-B316-4200-9020-36BEC4251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7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CB2F-F011-4FC3-97CB-93D08E47A503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696D-321F-43B5-A2FF-E80A4CDA8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1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56D8C-7334-46CD-93C1-FDBDFB6DDB26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4357CA-941E-407A-AE46-0DCCA587C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60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757637-CF60-405F-9A08-80389449C33E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5B4473-9166-4B90-BEC8-59FAF894D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4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F2D0ED-D505-4826-80A4-C12C0D35BAB2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9B2F26-CE61-4D42-8283-D4E6367E0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7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CBB48E-4B6D-4BC7-9734-046645378CFE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A16F35-A6B4-4F6E-B5F3-712AA00FD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56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8E05E7-6143-4638-B5FE-433B8C193F0A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3DC41B-0F44-4D6B-B82A-230A89025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775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F2F665-9090-494A-A8E2-EC53C8F4C6B8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DEAF63-CF9D-4D49-9B52-87F79C7DC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1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6F0FF3-6E5D-444F-8AE7-C370B0BF1265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034DEF-639B-47A3-BDCD-992D26692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76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55606C-281F-4195-93D9-9CDBC0CB3C09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rgbClr val="4343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06A7F5-02A1-4CA6-B141-3CE669C7A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3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9A13-8EC3-4C78-919D-8AC7DBCD3E5A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0C374A-8F05-44DB-BEAA-DCF06BDCC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BE149B-7951-4B49-BBE4-0B3F4DF0305B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DF3071-4B25-4607-ADBF-C8DAFF48F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297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D875ED-2EB2-4455-BD6E-0ED18E22B495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D88B17-B08E-4CF0-8723-1F32DC5BE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357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CFB508-6469-4E12-9D28-2E7398E90313}" type="datetime1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FDCB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4/28/2011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5D8C4A-1903-4DA8-896D-877384999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29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CEB7DAD-F35E-4AB0-B503-834774D795CB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 smtClean="0"/>
            </a:lvl1pPr>
          </a:lstStyle>
          <a:p>
            <a:pPr>
              <a:defRPr/>
            </a:pPr>
            <a:fld id="{8E6B60E3-E7E4-4DE7-B57B-D4A62D762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70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C32B-E428-4292-B620-A0971D961CCB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F74CEA-FE70-44DD-9124-F558A9C87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5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77BB-8633-44D1-BC8A-9AAE70B0F97B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DE7DDC-2B56-44F1-AD5E-BA0A2AC87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09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975D-3290-4650-9C1F-D144A2DF3645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1789-735F-40F3-A860-11E30D0CA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49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EE48A-425A-499D-BAF3-573DAB1172CE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CF01F1-236E-4517-B1BF-0BF46BEAC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495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94A7-F580-4921-A39C-BFB12041761A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F622-4CCD-47A7-BE61-F4AB2E16F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7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D5B-D372-46F3-AB1A-F87F7139F634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D694-7F45-40E1-83D2-1484EDB90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5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0D3E-36F5-4FEC-BD24-1FB0FEAFC142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1D144-437E-4BF5-AE66-FDE7B637B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026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43FED1D-2FB1-411D-B041-F8C668C14815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BBFC85D-2590-426D-8CD9-DAEC44446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45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ED15BF4-83EB-4045-B4D7-D27E269359F6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A57A871-B7CF-4A75-813C-6027C98EE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6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8C4B-0BEC-47FB-8834-E549E8B8C9B5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4456-8AF2-437C-B236-9DDCC6675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301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4230-7013-4879-87FE-783AA8932415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0A4E-572B-4D48-9D05-DBF981813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71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CF06-6F71-4471-ABB0-C537903F071D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03F3-10FC-4C4E-8090-158B0D465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5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D135-B616-436C-8E80-9526AD3C27D6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800C1-34A2-4A4F-A6FE-95432B0FB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970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BB12-3292-488D-9E99-A529758BF5AA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7642-BCEF-4B9B-94D1-84592FBF4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7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6B9F-3C8D-44EA-A64E-687196CA1F7E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B292-F1E5-434B-8DCD-46C77164A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2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5CCBEB6-C062-4947-8DD3-8612C83DC005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37B6631-2454-434A-8822-0B98ADF85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6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8167A86-9757-40DD-BBEA-5CE811A33B20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0110D3A-1064-4581-A05E-5AAF83B3A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6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F2D187-FB95-4C82-8AF4-AE146377DE30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fld id="{F246F83A-8387-48A7-9645-0054C8BF5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03" r:id="rId4"/>
    <p:sldLayoutId id="2147484316" r:id="rId5"/>
    <p:sldLayoutId id="2147484304" r:id="rId6"/>
    <p:sldLayoutId id="2147484305" r:id="rId7"/>
    <p:sldLayoutId id="2147484317" r:id="rId8"/>
    <p:sldLayoutId id="2147484318" r:id="rId9"/>
    <p:sldLayoutId id="2147484306" r:id="rId10"/>
    <p:sldLayoutId id="214748430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Franklin Gothic Book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cap="all" spc="200" baseline="0">
                <a:solidFill>
                  <a:srgbClr val="FFFFFF"/>
                </a:solidFill>
                <a:latin typeface="Franklin Gothic Book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FFFFFF"/>
                </a:solidFill>
                <a:latin typeface="Franklin Gothic Book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708C2199-BF8B-4942-946D-A2B0F724544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83ED2E-66B2-483F-B08A-E5316B267553}" type="datetimeFigureOut">
              <a:rPr lang="en-US"/>
              <a:pPr>
                <a:defRPr/>
              </a:pPr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599475-22B1-43B3-899C-AEB5EAEDB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08" r:id="rId4"/>
    <p:sldLayoutId id="2147484333" r:id="rId5"/>
    <p:sldLayoutId id="2147484309" r:id="rId6"/>
    <p:sldLayoutId id="2147484310" r:id="rId7"/>
    <p:sldLayoutId id="2147484334" r:id="rId8"/>
    <p:sldLayoutId id="2147484335" r:id="rId9"/>
    <p:sldLayoutId id="2147484311" r:id="rId10"/>
    <p:sldLayoutId id="214748431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1" name="Picture 4" descr="C:\Users\pixel\Pictures\imagesCARG4BJ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916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6867" name="Picture 2" descr="J:\hpylorii\slide3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7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Only reservoir is human stomach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Person to person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Mother to child ,Older siblings, Fathers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Fecal- oral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oral- oral 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gastric- 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Mechnism</a:t>
            </a: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disease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3308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 virulence factors: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Motility(flagella)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Adherence to the gastric mucosa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Toxin production(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Subversion of host cell signal transduction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inflammatory response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Majority of damage is a direct consequence of host immune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9939" name="Picture 3" descr="J:\hpylorii\ch40f2[2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 acid secretion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Font typeface="Wingdings 2"/>
              <a:buChar char="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direct correlation between H. pylori and acid secretion is not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known.</a:t>
            </a:r>
          </a:p>
          <a:p>
            <a:pPr marL="64008" indent="0" eaLnBrk="1" fontAlgn="auto" hangingPunct="1">
              <a:spcAft>
                <a:spcPts val="0"/>
              </a:spcAft>
              <a:buClr>
                <a:srgbClr val="FF388C"/>
              </a:buClr>
              <a:buFont typeface="Wingdings 2" pitchFamily="18" charset="2"/>
              <a:buNone/>
              <a:defRPr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Font typeface="Wingdings 2"/>
              <a:buChar char="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overlap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gastric acidity in normal population and infected persons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008" indent="0" eaLnBrk="1" fontAlgn="auto" hangingPunct="1">
              <a:spcAft>
                <a:spcPts val="0"/>
              </a:spcAft>
              <a:buClr>
                <a:srgbClr val="FF388C"/>
              </a:buClr>
              <a:buFont typeface="Wingdings 2" pitchFamily="18" charset="2"/>
              <a:buNone/>
              <a:defRPr/>
            </a:pPr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Font typeface="Wingdings 2"/>
              <a:buChar char="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Acute infection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transient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hypochlorhydria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transmission of infection.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Font typeface="Wingdings 2"/>
              <a:buChar char=""/>
              <a:defRPr/>
            </a:pPr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 eaLnBrk="1" fontAlgn="auto" hangingPunct="1">
              <a:spcAft>
                <a:spcPts val="0"/>
              </a:spcAft>
              <a:buClr>
                <a:srgbClr val="FF388C"/>
              </a:buClr>
              <a:buFont typeface="Wingdings 2" pitchFamily="18" charset="2"/>
              <a:buNone/>
              <a:defRPr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7437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Gastritis: In the absence of ulcer, usually asymptomatic.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Episodic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epigastric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Vomiting (if with pain very suggestive)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Nocturnal awakening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Hematemesis, Melena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324528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Non-Gastrointestinal Manifestation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7437"/>
          </a:xfrm>
        </p:spPr>
        <p:txBody>
          <a:bodyPr/>
          <a:lstStyle/>
          <a:p>
            <a:pPr eaLnBrk="1" hangingPunct="1"/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Sideropenic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anemia unresponsive to Iron</a:t>
            </a: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Idiopathic thrombocytopenic purpura(ITP) </a:t>
            </a: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Growth retardation</a:t>
            </a: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Urticaria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856984" cy="1399032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 cancer </a:t>
            </a:r>
            <a:r>
              <a:rPr lang="en-US" sz="36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Mucosa-associated lymphoid tissue </a:t>
            </a: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lymphoma(MALT)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964612" cy="50752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Gastric cancer: Fourth most frequent cancer in the world and the Second leading cause of death.</a:t>
            </a:r>
          </a:p>
          <a:p>
            <a:pPr marL="65087" indent="0" eaLnBrk="1" hangingPunct="1">
              <a:buFont typeface="Wingdings 2" pitchFamily="18" charset="2"/>
              <a:buNone/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More than 2-6 times in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H.pylori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infected persons</a:t>
            </a:r>
          </a:p>
          <a:p>
            <a:pPr marL="65087" indent="0" eaLnBrk="1" hangingPunct="1">
              <a:buFont typeface="Wingdings 2" pitchFamily="18" charset="2"/>
              <a:buNone/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MALT : often multifocal, and located in the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antrum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or distal body.</a:t>
            </a:r>
          </a:p>
          <a:p>
            <a:pPr marL="65087" indent="0" eaLnBrk="1" hangingPunct="1">
              <a:buFont typeface="Wingdings 2" pitchFamily="18" charset="2"/>
              <a:buNone/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Only those in the early stages respond to antimicrobial treatment.</a:t>
            </a:r>
          </a:p>
          <a:p>
            <a:pPr eaLnBrk="1" hangingPunct="1"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invasive and noninvasive tests for the diagnosis of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infection in children.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gastrointestinal fiber-optic endoscopy is the investigation of choice.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72000"/>
          </a:xfrm>
        </p:spPr>
        <p:txBody>
          <a:bodyPr/>
          <a:lstStyle/>
          <a:p>
            <a:pPr marL="65087" indent="0" eaLnBrk="1" hangingPunct="1">
              <a:buFont typeface="Wingdings 2" pitchFamily="18" charset="2"/>
              <a:buNone/>
              <a:defRPr/>
            </a:pPr>
            <a:r>
              <a:rPr lang="en-US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Nodularity of the antral mucosa is associated with </a:t>
            </a:r>
            <a:r>
              <a:rPr lang="en-US" alt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r>
              <a:rPr lang="en-US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children (</a:t>
            </a:r>
            <a:r>
              <a:rPr lang="en-US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cobblestone </a:t>
            </a:r>
            <a:r>
              <a:rPr lang="en-US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appearance)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70564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1520" y="776288"/>
            <a:ext cx="8351936" cy="1470025"/>
          </a:xfrm>
        </p:spPr>
        <p:txBody>
          <a:bodyPr>
            <a:no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Helicobacter </a:t>
            </a:r>
            <a:r>
              <a:rPr lang="en-US" sz="36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ylori Infection in Children: Introduction &amp; Diagnosis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95536" y="3311312"/>
            <a:ext cx="5688632" cy="2808312"/>
          </a:xfrm>
          <a:solidFill>
            <a:schemeClr val="accent1">
              <a:lumMod val="40000"/>
              <a:lumOff val="60000"/>
            </a:schemeClr>
          </a:solidFill>
          <a:extLst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Maryam.Shoaran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Gastroenterologist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Tabriz University of Medical Sciences</a:t>
            </a:r>
          </a:p>
        </p:txBody>
      </p:sp>
      <p:pic>
        <p:nvPicPr>
          <p:cNvPr id="28676" name="Picture 3" descr="J:\hpylorii\helicobacter_eng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65488"/>
            <a:ext cx="26860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>
              <a:defRPr/>
            </a:pPr>
            <a:r>
              <a:rPr lang="en-US" alt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gold standard for diagnosis is either pathologic assessment together with rapid urease test (RUT) or tissue culture on samples obtained by endoscopy. </a:t>
            </a:r>
            <a:endParaRPr lang="en-US" alt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229600" cy="540226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Fastidious organism difficult to be cultured.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blood agar plates in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Microaerophilic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conditions at 37°C.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Medium containing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Nalidixic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acid or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vancomycin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Skirrow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medium).</a:t>
            </a:r>
          </a:p>
          <a:p>
            <a:pPr marL="65087" indent="0">
              <a:buFont typeface="Wingdings 2" pitchFamily="18" charset="2"/>
              <a:buNone/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Colonies usually require five to seven days.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Histology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70462"/>
          </a:xfrm>
        </p:spPr>
        <p:txBody>
          <a:bodyPr/>
          <a:lstStyle/>
          <a:p>
            <a:r>
              <a:rPr lang="en-US" altLang="en-US" sz="2800" smtClean="0">
                <a:latin typeface="Arial" pitchFamily="34" charset="0"/>
                <a:cs typeface="Arial" pitchFamily="34" charset="0"/>
              </a:rPr>
              <a:t>Identifying spiral organisms on histologic sections of the gastric mucosa</a:t>
            </a:r>
          </a:p>
          <a:p>
            <a:endParaRPr lang="en-US" alt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smtClean="0">
                <a:latin typeface="Arial" pitchFamily="34" charset="0"/>
                <a:cs typeface="Arial" pitchFamily="34" charset="0"/>
              </a:rPr>
              <a:t>Historically, the organism has been identified using a Warthin-Starry silver stain. </a:t>
            </a:r>
          </a:p>
          <a:p>
            <a:endParaRPr lang="en-US" alt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smtClean="0">
                <a:latin typeface="Arial" pitchFamily="34" charset="0"/>
                <a:cs typeface="Arial" pitchFamily="34" charset="0"/>
              </a:rPr>
              <a:t>A modified Giemsa stain or a cresyl violet stain are both sensitive, specific, easy to perform and cost effective.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Urease test(RUT)</a:t>
            </a:r>
            <a:endParaRPr lang="en-US" sz="4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666875"/>
            <a:ext cx="8229600" cy="4930775"/>
          </a:xfrm>
        </p:spPr>
        <p:txBody>
          <a:bodyPr/>
          <a:lstStyle/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Hydrolysis of urea by the specimen in medium leads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 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medium.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pink color change , taking 30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minutes after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inoculation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 to 24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hours.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388C"/>
              </a:buCl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Less sensitive in children due to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of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bacteria.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 invasive tests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Urea breath test(UBT)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Antibody detection(serology)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H.Pylori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stool antigen test.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19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The 13C-urea breath test (UBT): a safe method in children older than 2 years.</a:t>
            </a:r>
          </a:p>
          <a:p>
            <a:pPr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After 2hr NPO , ingestion of 13C-urea + 50mg glucose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polymere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in 5-10 cc water.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50mg (&lt;50kg patient), 75mg(&gt;50kg patients)</a:t>
            </a:r>
          </a:p>
          <a:p>
            <a:pPr>
              <a:defRPr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The solution of urea should be swallowed quickly and not held in the mouth.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18636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second expired breath sample is then collected 30 minutes later. 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ratio of 12C to 13C is measured in baseline and 30-minute samples.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difference calculated by subtraction. 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children, an excess delta of 3.5 indicative of H. pylori infection.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4275" name="Picture 2" descr="J:\hpylorii\Figur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8147050" cy="626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altLang="en-US" b="1" dirty="0" err="1" smtClean="0"/>
              <a:t>H.Pylori</a:t>
            </a:r>
            <a:r>
              <a:rPr lang="en-US" altLang="en-US" b="1" dirty="0" smtClean="0"/>
              <a:t> Stool antigen test</a:t>
            </a:r>
            <a:endParaRPr lang="en-US" b="1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" pitchFamily="34" charset="0"/>
                <a:cs typeface="Arial" pitchFamily="34" charset="0"/>
              </a:rPr>
              <a:t>Stool antigen enzyme immunoassay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latin typeface="Arial" pitchFamily="34" charset="0"/>
                <a:cs typeface="Arial" pitchFamily="34" charset="0"/>
              </a:rPr>
              <a:t>Polycolonal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latin typeface="Arial" pitchFamily="34" charset="0"/>
                <a:cs typeface="Arial" pitchFamily="34" charset="0"/>
              </a:rPr>
              <a:t>Monoclonal: more accurate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smtClean="0">
                <a:latin typeface="LiberationSerif"/>
              </a:rPr>
              <a:t>The cost and convenience of stool antigen test makes it a very attractive test.</a:t>
            </a:r>
          </a:p>
          <a:p>
            <a:endParaRPr lang="en-US" altLang="en-US" sz="2800" smtClean="0">
              <a:latin typeface="LiberationSerif"/>
            </a:endParaRPr>
          </a:p>
          <a:p>
            <a:r>
              <a:rPr lang="en-US" altLang="en-US" sz="2800" smtClean="0">
                <a:latin typeface="Arial" pitchFamily="34" charset="0"/>
                <a:cs typeface="Arial" pitchFamily="34" charset="0"/>
              </a:rPr>
              <a:t>Like UBT, it is used for the evaluation of the success of treatment </a:t>
            </a:r>
          </a:p>
          <a:p>
            <a:endParaRPr lang="en-US" altLang="en-US" sz="2800" smtClean="0">
              <a:latin typeface="Arial" pitchFamily="34" charset="0"/>
              <a:cs typeface="Arial" pitchFamily="34" charset="0"/>
            </a:endParaRPr>
          </a:p>
          <a:p>
            <a:endParaRPr lang="en-US" altLang="en-US" sz="28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Serology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341438"/>
            <a:ext cx="8785225" cy="53276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a sensitive indicator of gastric colonization.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Mean antibody titers in young children lower than in older children and adults.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not reach adult levels until the age of 7 years.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Neither sensitive nor specific in children younger than 12 years of age.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7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From a functional and histological point of devided into: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Cardia,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Fundus or oxyntic,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Antrum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565400"/>
            <a:ext cx="479901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39903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5618162"/>
          </a:xfrm>
        </p:spPr>
        <p:txBody>
          <a:bodyPr/>
          <a:lstStyle/>
          <a:p>
            <a:pPr marL="65087" indent="0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Indications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Subjects with peptic ulcer.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MALT lymphoma. 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Atrophic gastritis.</a:t>
            </a:r>
          </a:p>
          <a:p>
            <a:pPr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Sideropenic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anemia(after exclusion of Celiac disease.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First-degree relatives of patients with gastric cancer.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85225" cy="5040313"/>
          </a:xfrm>
        </p:spPr>
        <p:txBody>
          <a:bodyPr/>
          <a:lstStyle/>
          <a:p>
            <a:pPr>
              <a:buClr>
                <a:srgbClr val="FF388C"/>
              </a:buClr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children infected with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pylori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do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have peptic ulcer disease and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asymptomatic.</a:t>
            </a:r>
          </a:p>
          <a:p>
            <a:pPr marL="65087" indent="0">
              <a:buClr>
                <a:srgbClr val="FF388C"/>
              </a:buClr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Clr>
                <a:srgbClr val="FF388C"/>
              </a:buClr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H. pylori infection is often an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incidental finding.</a:t>
            </a:r>
          </a:p>
          <a:p>
            <a:pPr marL="65087" indent="0">
              <a:buClr>
                <a:srgbClr val="FF388C"/>
              </a:buClr>
              <a:buFont typeface="Wingdings 2" pitchFamily="18" charset="2"/>
              <a:buNone/>
              <a:defRPr/>
            </a:pPr>
            <a:endParaRPr lang="en-US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388C"/>
              </a:buClr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these children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controversial.</a:t>
            </a:r>
          </a:p>
          <a:p>
            <a:pPr marL="65087" indent="0">
              <a:buClr>
                <a:srgbClr val="FF388C"/>
              </a:buClr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FF388C"/>
              </a:buClr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“Test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treat”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240838" cy="69500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144000" cy="1169243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Gastritis and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peptic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ulcers</a:t>
            </a:r>
            <a:endParaRPr lang="en-US" sz="4000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7239000" cy="5170488"/>
          </a:xfrm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children mostly due to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Peptic Ulcers: Deep mucosal lesions  disrupting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muscularis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mucosa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Peptic erosions: Superficial lesions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Gastric ulcers: on lesser curvature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Duodenal ulcers : Duodenal bulb.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7467600" cy="5402262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 ulcer disease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60% of  adults with gastric ulcer are infected 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children not clear.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Duodenal ulcer disease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90% of children and 80% of adult who suffer from duodenal ulcer are infected 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endParaRPr lang="en-US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57188" y="2420938"/>
            <a:ext cx="7815262" cy="4437062"/>
          </a:xfrm>
        </p:spPr>
        <p:txBody>
          <a:bodyPr/>
          <a:lstStyle/>
          <a:p>
            <a:pPr marL="273050" indent="-273050" eaLnBrk="1" hangingPunct="1">
              <a:buClr>
                <a:srgbClr val="FF388C"/>
              </a:buClr>
              <a:buFont typeface="Wingdings" pitchFamily="2" charset="2"/>
              <a:buChar char=""/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1983, Warren and Marshall reported an association between spiral-shaped organisms on the gastric mucosa and </a:t>
            </a:r>
            <a:r>
              <a:rPr lang="en-US" alt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antral</a:t>
            </a:r>
            <a:r>
              <a:rPr lang="en-US" alt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gastritis.</a:t>
            </a:r>
          </a:p>
          <a:p>
            <a:pPr marL="0" indent="0" eaLnBrk="1" hangingPunct="1">
              <a:buClr>
                <a:srgbClr val="FF388C"/>
              </a:buClr>
              <a:buFont typeface="Wingdings 2" pitchFamily="18" charset="2"/>
              <a:buNone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273050" indent="-273050" eaLnBrk="1" hangingPunct="1">
              <a:buFont typeface="Wingdings" pitchFamily="2" charset="2"/>
              <a:buChar char="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Gram negative flagellated spiral bacterium.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273050" indent="-273050" eaLnBrk="1" hangingPunct="1">
              <a:buFont typeface="Wingdings" pitchFamily="2" charset="2"/>
              <a:buChar char="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An important cause of chronic gastritis.</a:t>
            </a:r>
          </a:p>
        </p:txBody>
      </p:sp>
      <p:pic>
        <p:nvPicPr>
          <p:cNvPr id="33796" name="Picture 2" descr="J:\hpylorii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527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Location: within and beneath the mucous layer on the gastric epithelium.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In duodenum, esophagus (barret), meckel diverticulum, rectum.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Usually acquired under 3 yr and if left untreated is lifelong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Under 1 yr rare even if mother is infected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712522" cy="1052736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Helicobacter pylori prevalence in populations worldwide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2" descr="Frontiers | Novel and Effective Therapeutic Regimens for Helicobacter pylori  in an Era of Increasing Antibiotic Resistance | Cellular and Infection  Microbi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1075"/>
            <a:ext cx="8928100" cy="584835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1112</TotalTime>
  <Words>907</Words>
  <Application>Microsoft Office PowerPoint</Application>
  <PresentationFormat>On-screen Show (4:3)</PresentationFormat>
  <Paragraphs>168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Century Gothic</vt:lpstr>
      <vt:lpstr>Franklin Gothic Book</vt:lpstr>
      <vt:lpstr>Franklin Gothic Medium</vt:lpstr>
      <vt:lpstr>LiberationSerif</vt:lpstr>
      <vt:lpstr>Times New Roman</vt:lpstr>
      <vt:lpstr>Tunga</vt:lpstr>
      <vt:lpstr>Verdana</vt:lpstr>
      <vt:lpstr>Wingdings</vt:lpstr>
      <vt:lpstr>Wingdings 2</vt:lpstr>
      <vt:lpstr>Verve</vt:lpstr>
      <vt:lpstr>2_Angles</vt:lpstr>
      <vt:lpstr>1_Verve</vt:lpstr>
      <vt:lpstr>PowerPoint Presentation</vt:lpstr>
      <vt:lpstr>Helicobacter Pylori Infection in Children: Introduction &amp; Diagnosis</vt:lpstr>
      <vt:lpstr>Stomach</vt:lpstr>
      <vt:lpstr>PowerPoint Presentation</vt:lpstr>
      <vt:lpstr>Gastritis and peptic ulcers</vt:lpstr>
      <vt:lpstr> </vt:lpstr>
      <vt:lpstr>H.Pylori</vt:lpstr>
      <vt:lpstr>H.Pylori</vt:lpstr>
      <vt:lpstr>Helicobacter pylori prevalence in populations worldwide</vt:lpstr>
      <vt:lpstr>PowerPoint Presentation</vt:lpstr>
      <vt:lpstr>Transmission</vt:lpstr>
      <vt:lpstr>Mechnism of disease</vt:lpstr>
      <vt:lpstr>PowerPoint Presentation</vt:lpstr>
      <vt:lpstr>Gastric acid secretion</vt:lpstr>
      <vt:lpstr>Symptoms</vt:lpstr>
      <vt:lpstr>Non-Gastrointestinal Manifestation</vt:lpstr>
      <vt:lpstr>Gastric cancer &amp; Mucosa-associated lymphoid tissue lymphoma(MALT)</vt:lpstr>
      <vt:lpstr>Diagnosis</vt:lpstr>
      <vt:lpstr>PowerPoint Presentation</vt:lpstr>
      <vt:lpstr>Diagnosis</vt:lpstr>
      <vt:lpstr>Culture</vt:lpstr>
      <vt:lpstr>Histology</vt:lpstr>
      <vt:lpstr>Rapid Urease test(RUT)</vt:lpstr>
      <vt:lpstr>Non- invasive tests</vt:lpstr>
      <vt:lpstr>UBT</vt:lpstr>
      <vt:lpstr>UBT</vt:lpstr>
      <vt:lpstr>PowerPoint Presentation</vt:lpstr>
      <vt:lpstr>H.Pylori Stool antigen test</vt:lpstr>
      <vt:lpstr>Serology</vt:lpstr>
      <vt:lpstr>Treatment</vt:lpstr>
      <vt:lpstr>Treatment</vt:lpstr>
      <vt:lpstr>        Thanks for Your Attention</vt:lpstr>
      <vt:lpstr>PowerPoint Presentation</vt:lpstr>
    </vt:vector>
  </TitlesOfParts>
  <Company>http://sharingcentre.info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Activated User</dc:creator>
  <cp:lastModifiedBy>Arian</cp:lastModifiedBy>
  <cp:revision>128</cp:revision>
  <dcterms:created xsi:type="dcterms:W3CDTF">2009-07-24T14:05:01Z</dcterms:created>
  <dcterms:modified xsi:type="dcterms:W3CDTF">2020-11-08T15:22:32Z</dcterms:modified>
</cp:coreProperties>
</file>